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D04B96-8151-4170-8FAF-09E6BFEEA419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96112D-E071-4D90-B035-E113DE3AE9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Metric Prefixes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Practice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1328"/>
            <a:ext cx="8229600" cy="3014471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How many milligrams are in 260 grams?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</a:t>
            </a:r>
            <a:r>
              <a:rPr lang="en-US" sz="4000" dirty="0" smtClean="0"/>
              <a:t>260 g x  </a:t>
            </a:r>
            <a:r>
              <a:rPr lang="en-US" sz="4000" u="sng" dirty="0" smtClean="0"/>
              <a:t>   1000 mg  </a:t>
            </a:r>
            <a:r>
              <a:rPr lang="en-US" sz="4000" dirty="0" smtClean="0"/>
              <a:t> 				              1g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14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				</a:t>
            </a:r>
            <a:endParaRPr lang="en-US" sz="4000" u="sng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33800" y="4495800"/>
            <a:ext cx="3820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= 260,000 mg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 Units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u="sng" dirty="0" smtClean="0"/>
              <a:t>Base Units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Time – second (s)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Length – meter (m)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Mass – kilogram (kg)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Temperature – Kelvin (K)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Metric Prefixes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smtClean="0"/>
              <a:t>Larger than the base unit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700" b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Mega (M) 				1 x 10</a:t>
            </a:r>
            <a:r>
              <a:rPr lang="en-US" sz="2800" baseline="30000" smtClean="0"/>
              <a:t>6</a:t>
            </a:r>
            <a:r>
              <a:rPr lang="en-US" sz="2800" smtClean="0"/>
              <a:t> g = 1 Mg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means 1,000,000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Kilo (k) 		     		1 x 10</a:t>
            </a:r>
            <a:r>
              <a:rPr lang="en-US" sz="2800" baseline="30000" smtClean="0"/>
              <a:t>3</a:t>
            </a:r>
            <a:r>
              <a:rPr lang="en-US" sz="2800" smtClean="0"/>
              <a:t> L = 1 kL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means 1,000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Hecto (h)				1 x 10</a:t>
            </a:r>
            <a:r>
              <a:rPr lang="en-US" sz="2800" baseline="30000" smtClean="0"/>
              <a:t>2</a:t>
            </a:r>
            <a:r>
              <a:rPr lang="en-US" sz="2800" smtClean="0"/>
              <a:t> m = 1 hm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means 100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Deca (da)				1 x 10</a:t>
            </a:r>
            <a:r>
              <a:rPr lang="en-US" sz="2800" baseline="30000" smtClean="0"/>
              <a:t>1</a:t>
            </a:r>
            <a:r>
              <a:rPr lang="en-US" sz="2800" smtClean="0"/>
              <a:t> g = 1 dag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means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Metric Prefixes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Smaller than the base unit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u="sng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deci (d) 				1 g = 1 x 10</a:t>
            </a:r>
            <a:r>
              <a:rPr lang="en-US" baseline="30000" smtClean="0"/>
              <a:t>1</a:t>
            </a:r>
            <a:r>
              <a:rPr lang="en-US" smtClean="0"/>
              <a:t> dg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means 1/10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centi (c) 		     		1 L = 1 x 10</a:t>
            </a:r>
            <a:r>
              <a:rPr lang="en-US" baseline="30000" smtClean="0"/>
              <a:t>2</a:t>
            </a:r>
            <a:r>
              <a:rPr lang="en-US" smtClean="0"/>
              <a:t> cL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means 1/100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milli (m)				1 m = 1 x 10</a:t>
            </a:r>
            <a:r>
              <a:rPr lang="en-US" baseline="30000" smtClean="0"/>
              <a:t>3</a:t>
            </a:r>
            <a:r>
              <a:rPr lang="en-US" smtClean="0"/>
              <a:t> mm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means 1/1,000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90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62400" y="1752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962400" y="17526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962400" y="1752600"/>
            <a:ext cx="1066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Metric Prefixes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/>
              <a:t>Smaller than the base unit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u="sng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micro (</a:t>
            </a:r>
            <a:r>
              <a:rPr lang="en-US" smtClean="0">
                <a:sym typeface="Symbol" pitchFamily="18" charset="2"/>
              </a:rPr>
              <a:t></a:t>
            </a:r>
            <a:r>
              <a:rPr lang="en-US" smtClean="0"/>
              <a:t>) 				1 g = 1 x 10</a:t>
            </a:r>
            <a:r>
              <a:rPr lang="en-US" baseline="30000" smtClean="0"/>
              <a:t>6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</a:t>
            </a:r>
            <a:r>
              <a:rPr lang="en-US" smtClean="0"/>
              <a:t>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means 1/1,000,000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nano (n) 		     		1 L = 1 x 10</a:t>
            </a:r>
            <a:r>
              <a:rPr lang="en-US" baseline="30000" smtClean="0"/>
              <a:t>9</a:t>
            </a:r>
            <a:r>
              <a:rPr lang="en-US" smtClean="0"/>
              <a:t> nL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means 1/1,000,000,000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Angstrom (</a:t>
            </a:r>
            <a:r>
              <a:rPr lang="en-US" smtClean="0">
                <a:cs typeface="Arial" charset="0"/>
              </a:rPr>
              <a:t>Å</a:t>
            </a:r>
            <a:r>
              <a:rPr lang="en-US" smtClean="0"/>
              <a:t>)			1 m = 1 x 10</a:t>
            </a:r>
            <a:r>
              <a:rPr lang="en-US" baseline="30000" smtClean="0"/>
              <a:t>10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Å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means 1/10,000,000,000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Dimensional Analysis or the Factor Label Method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1 step problem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Example – How many grams are in 3.42 kg?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Write down your known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mtClean="0"/>
              <a:t>				3.42 kg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 smtClean="0"/>
              <a:t>Example – How many grams are in 3.42 kg?</a:t>
            </a:r>
          </a:p>
          <a:p>
            <a:pPr marL="609600" indent="-609600">
              <a:buFont typeface="Wingdings" pitchFamily="2" charset="2"/>
              <a:buNone/>
            </a:pPr>
            <a:endParaRPr lang="en-US" sz="1000" dirty="0" smtClean="0"/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en-US" dirty="0" smtClean="0"/>
              <a:t>Write down the conversion that involves your known unit on bottom and the unit you want to go to on top.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 smtClean="0"/>
              <a:t>	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sz="4000" dirty="0" smtClean="0"/>
              <a:t>3.42 kg     1000 g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4000" dirty="0" smtClean="0"/>
              <a:t>				    1 kg</a:t>
            </a:r>
          </a:p>
          <a:p>
            <a:pPr marL="609600" indent="-609600">
              <a:buFont typeface="Wingdings" pitchFamily="2" charset="2"/>
              <a:buNone/>
            </a:pPr>
            <a:endParaRPr lang="en-US" sz="4000" dirty="0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1 Step Problem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1447800" y="4572000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3581400" y="3962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 Step Problem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3. Cancel out units and solve.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Remember if you have the same unit on top and on bottom, they cancel out.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 	</a:t>
            </a:r>
            <a:r>
              <a:rPr lang="en-US" sz="4000" dirty="0" smtClean="0"/>
              <a:t>3.42 kg x </a:t>
            </a:r>
            <a:r>
              <a:rPr lang="en-US" sz="4000" u="sng" dirty="0" smtClean="0"/>
              <a:t>1000 g  </a:t>
            </a:r>
            <a:r>
              <a:rPr lang="en-US" sz="4000" dirty="0" smtClean="0"/>
              <a:t> =3420 g</a:t>
            </a:r>
            <a:endParaRPr lang="en-US" sz="4000" u="sng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				   1 kg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dirty="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667000" y="3810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3962400" y="2590800"/>
            <a:ext cx="2046288" cy="1944687"/>
          </a:xfrm>
          <a:custGeom>
            <a:avLst/>
            <a:gdLst>
              <a:gd name="T0" fmla="*/ 0 w 1289"/>
              <a:gd name="T1" fmla="*/ 0 h 1225"/>
              <a:gd name="T2" fmla="*/ 203200 w 1289"/>
              <a:gd name="T3" fmla="*/ 101600 h 1225"/>
              <a:gd name="T4" fmla="*/ 334963 w 1289"/>
              <a:gd name="T5" fmla="*/ 130175 h 1225"/>
              <a:gd name="T6" fmla="*/ 566738 w 1289"/>
              <a:gd name="T7" fmla="*/ 231775 h 1225"/>
              <a:gd name="T8" fmla="*/ 755650 w 1289"/>
              <a:gd name="T9" fmla="*/ 333375 h 1225"/>
              <a:gd name="T10" fmla="*/ 1030288 w 1289"/>
              <a:gd name="T11" fmla="*/ 420687 h 1225"/>
              <a:gd name="T12" fmla="*/ 1219200 w 1289"/>
              <a:gd name="T13" fmla="*/ 492125 h 1225"/>
              <a:gd name="T14" fmla="*/ 1495425 w 1289"/>
              <a:gd name="T15" fmla="*/ 550862 h 1225"/>
              <a:gd name="T16" fmla="*/ 1568450 w 1289"/>
              <a:gd name="T17" fmla="*/ 565150 h 1225"/>
              <a:gd name="T18" fmla="*/ 1655763 w 1289"/>
              <a:gd name="T19" fmla="*/ 593725 h 1225"/>
              <a:gd name="T20" fmla="*/ 1800226 w 1289"/>
              <a:gd name="T21" fmla="*/ 711200 h 1225"/>
              <a:gd name="T22" fmla="*/ 1930401 w 1289"/>
              <a:gd name="T23" fmla="*/ 914400 h 1225"/>
              <a:gd name="T24" fmla="*/ 1944688 w 1289"/>
              <a:gd name="T25" fmla="*/ 957262 h 1225"/>
              <a:gd name="T26" fmla="*/ 1974851 w 1289"/>
              <a:gd name="T27" fmla="*/ 985837 h 1225"/>
              <a:gd name="T28" fmla="*/ 2046288 w 1289"/>
              <a:gd name="T29" fmla="*/ 1174750 h 1225"/>
              <a:gd name="T30" fmla="*/ 2032001 w 1289"/>
              <a:gd name="T31" fmla="*/ 1465262 h 1225"/>
              <a:gd name="T32" fmla="*/ 1960563 w 1289"/>
              <a:gd name="T33" fmla="*/ 1595437 h 1225"/>
              <a:gd name="T34" fmla="*/ 1030288 w 1289"/>
              <a:gd name="T35" fmla="*/ 1770062 h 1225"/>
              <a:gd name="T36" fmla="*/ 987425 w 1289"/>
              <a:gd name="T37" fmla="*/ 1798637 h 1225"/>
              <a:gd name="T38" fmla="*/ 987425 w 1289"/>
              <a:gd name="T39" fmla="*/ 1595437 h 1225"/>
              <a:gd name="T40" fmla="*/ 1060450 w 1289"/>
              <a:gd name="T41" fmla="*/ 1930400 h 1225"/>
              <a:gd name="T42" fmla="*/ 1030288 w 1289"/>
              <a:gd name="T43" fmla="*/ 1900237 h 1225"/>
              <a:gd name="T44" fmla="*/ 885825 w 1289"/>
              <a:gd name="T45" fmla="*/ 1770062 h 1225"/>
              <a:gd name="T46" fmla="*/ 914400 w 1289"/>
              <a:gd name="T47" fmla="*/ 1727200 h 1225"/>
              <a:gd name="T48" fmla="*/ 928688 w 1289"/>
              <a:gd name="T49" fmla="*/ 1682750 h 1225"/>
              <a:gd name="T50" fmla="*/ 914400 w 1289"/>
              <a:gd name="T51" fmla="*/ 1727200 h 1225"/>
              <a:gd name="T52" fmla="*/ 944563 w 1289"/>
              <a:gd name="T53" fmla="*/ 1697037 h 1225"/>
              <a:gd name="T54" fmla="*/ 973138 w 1289"/>
              <a:gd name="T55" fmla="*/ 1784350 h 1225"/>
              <a:gd name="T56" fmla="*/ 987425 w 1289"/>
              <a:gd name="T57" fmla="*/ 1741487 h 1225"/>
              <a:gd name="T58" fmla="*/ 1001713 w 1289"/>
              <a:gd name="T59" fmla="*/ 1843087 h 1225"/>
              <a:gd name="T60" fmla="*/ 1016000 w 1289"/>
              <a:gd name="T61" fmla="*/ 1885950 h 1225"/>
              <a:gd name="T62" fmla="*/ 987425 w 1289"/>
              <a:gd name="T63" fmla="*/ 1784350 h 1225"/>
              <a:gd name="T64" fmla="*/ 944563 w 1289"/>
              <a:gd name="T65" fmla="*/ 1798637 h 1225"/>
              <a:gd name="T66" fmla="*/ 928688 w 1289"/>
              <a:gd name="T67" fmla="*/ 1755775 h 1225"/>
              <a:gd name="T68" fmla="*/ 944563 w 1289"/>
              <a:gd name="T69" fmla="*/ 1711325 h 122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89"/>
              <a:gd name="T106" fmla="*/ 0 h 1225"/>
              <a:gd name="T107" fmla="*/ 1289 w 1289"/>
              <a:gd name="T108" fmla="*/ 1225 h 122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89" h="1225">
                <a:moveTo>
                  <a:pt x="0" y="0"/>
                </a:moveTo>
                <a:cubicBezTo>
                  <a:pt x="21" y="63"/>
                  <a:pt x="66" y="54"/>
                  <a:pt x="128" y="64"/>
                </a:cubicBezTo>
                <a:cubicBezTo>
                  <a:pt x="161" y="69"/>
                  <a:pt x="179" y="74"/>
                  <a:pt x="211" y="82"/>
                </a:cubicBezTo>
                <a:cubicBezTo>
                  <a:pt x="258" y="110"/>
                  <a:pt x="307" y="125"/>
                  <a:pt x="357" y="146"/>
                </a:cubicBezTo>
                <a:cubicBezTo>
                  <a:pt x="399" y="164"/>
                  <a:pt x="435" y="193"/>
                  <a:pt x="476" y="210"/>
                </a:cubicBezTo>
                <a:cubicBezTo>
                  <a:pt x="531" y="233"/>
                  <a:pt x="592" y="249"/>
                  <a:pt x="649" y="265"/>
                </a:cubicBezTo>
                <a:cubicBezTo>
                  <a:pt x="691" y="276"/>
                  <a:pt x="726" y="298"/>
                  <a:pt x="768" y="310"/>
                </a:cubicBezTo>
                <a:cubicBezTo>
                  <a:pt x="825" y="327"/>
                  <a:pt x="884" y="333"/>
                  <a:pt x="942" y="347"/>
                </a:cubicBezTo>
                <a:cubicBezTo>
                  <a:pt x="957" y="351"/>
                  <a:pt x="973" y="352"/>
                  <a:pt x="988" y="356"/>
                </a:cubicBezTo>
                <a:cubicBezTo>
                  <a:pt x="1007" y="361"/>
                  <a:pt x="1043" y="374"/>
                  <a:pt x="1043" y="374"/>
                </a:cubicBezTo>
                <a:cubicBezTo>
                  <a:pt x="1082" y="401"/>
                  <a:pt x="1103" y="416"/>
                  <a:pt x="1134" y="448"/>
                </a:cubicBezTo>
                <a:cubicBezTo>
                  <a:pt x="1150" y="496"/>
                  <a:pt x="1181" y="539"/>
                  <a:pt x="1216" y="576"/>
                </a:cubicBezTo>
                <a:cubicBezTo>
                  <a:pt x="1219" y="585"/>
                  <a:pt x="1220" y="595"/>
                  <a:pt x="1225" y="603"/>
                </a:cubicBezTo>
                <a:cubicBezTo>
                  <a:pt x="1230" y="610"/>
                  <a:pt x="1240" y="613"/>
                  <a:pt x="1244" y="621"/>
                </a:cubicBezTo>
                <a:cubicBezTo>
                  <a:pt x="1260" y="654"/>
                  <a:pt x="1277" y="705"/>
                  <a:pt x="1289" y="740"/>
                </a:cubicBezTo>
                <a:cubicBezTo>
                  <a:pt x="1286" y="801"/>
                  <a:pt x="1285" y="862"/>
                  <a:pt x="1280" y="923"/>
                </a:cubicBezTo>
                <a:cubicBezTo>
                  <a:pt x="1278" y="948"/>
                  <a:pt x="1244" y="996"/>
                  <a:pt x="1235" y="1005"/>
                </a:cubicBezTo>
                <a:cubicBezTo>
                  <a:pt x="1050" y="1190"/>
                  <a:pt x="1043" y="1107"/>
                  <a:pt x="649" y="1115"/>
                </a:cubicBezTo>
                <a:cubicBezTo>
                  <a:pt x="640" y="1121"/>
                  <a:pt x="633" y="1135"/>
                  <a:pt x="622" y="1133"/>
                </a:cubicBezTo>
                <a:cubicBezTo>
                  <a:pt x="589" y="1126"/>
                  <a:pt x="620" y="1017"/>
                  <a:pt x="622" y="1005"/>
                </a:cubicBezTo>
                <a:cubicBezTo>
                  <a:pt x="649" y="1033"/>
                  <a:pt x="674" y="1171"/>
                  <a:pt x="668" y="1216"/>
                </a:cubicBezTo>
                <a:cubicBezTo>
                  <a:pt x="667" y="1225"/>
                  <a:pt x="656" y="1202"/>
                  <a:pt x="649" y="1197"/>
                </a:cubicBezTo>
                <a:cubicBezTo>
                  <a:pt x="603" y="1163"/>
                  <a:pt x="588" y="1160"/>
                  <a:pt x="558" y="1115"/>
                </a:cubicBezTo>
                <a:cubicBezTo>
                  <a:pt x="564" y="1106"/>
                  <a:pt x="571" y="1098"/>
                  <a:pt x="576" y="1088"/>
                </a:cubicBezTo>
                <a:cubicBezTo>
                  <a:pt x="580" y="1079"/>
                  <a:pt x="585" y="1060"/>
                  <a:pt x="585" y="1060"/>
                </a:cubicBezTo>
                <a:cubicBezTo>
                  <a:pt x="582" y="1069"/>
                  <a:pt x="569" y="1081"/>
                  <a:pt x="576" y="1088"/>
                </a:cubicBezTo>
                <a:cubicBezTo>
                  <a:pt x="583" y="1094"/>
                  <a:pt x="589" y="1063"/>
                  <a:pt x="595" y="1069"/>
                </a:cubicBezTo>
                <a:cubicBezTo>
                  <a:pt x="609" y="1082"/>
                  <a:pt x="613" y="1124"/>
                  <a:pt x="613" y="1124"/>
                </a:cubicBezTo>
                <a:cubicBezTo>
                  <a:pt x="616" y="1115"/>
                  <a:pt x="618" y="1088"/>
                  <a:pt x="622" y="1097"/>
                </a:cubicBezTo>
                <a:cubicBezTo>
                  <a:pt x="631" y="1116"/>
                  <a:pt x="627" y="1140"/>
                  <a:pt x="631" y="1161"/>
                </a:cubicBezTo>
                <a:cubicBezTo>
                  <a:pt x="633" y="1170"/>
                  <a:pt x="640" y="1197"/>
                  <a:pt x="640" y="1188"/>
                </a:cubicBezTo>
                <a:cubicBezTo>
                  <a:pt x="640" y="1178"/>
                  <a:pt x="626" y="1136"/>
                  <a:pt x="622" y="1124"/>
                </a:cubicBezTo>
                <a:cubicBezTo>
                  <a:pt x="613" y="1127"/>
                  <a:pt x="604" y="1137"/>
                  <a:pt x="595" y="1133"/>
                </a:cubicBezTo>
                <a:cubicBezTo>
                  <a:pt x="586" y="1129"/>
                  <a:pt x="588" y="1115"/>
                  <a:pt x="585" y="1106"/>
                </a:cubicBezTo>
                <a:cubicBezTo>
                  <a:pt x="573" y="1072"/>
                  <a:pt x="567" y="1078"/>
                  <a:pt x="595" y="10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2362200" y="3276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4038600" y="4038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Practice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How many Liters are in 1.5 x 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nL</a:t>
            </a:r>
            <a:r>
              <a:rPr lang="en-US" dirty="0" smtClean="0"/>
              <a:t>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  </a:t>
            </a:r>
            <a:r>
              <a:rPr lang="en-US" sz="4000" dirty="0" smtClean="0"/>
              <a:t>1.5 </a:t>
            </a:r>
            <a:r>
              <a:rPr lang="en-US" sz="4000" dirty="0" smtClean="0"/>
              <a:t>x 10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</a:t>
            </a:r>
            <a:r>
              <a:rPr lang="en-US" sz="4000" dirty="0" err="1" smtClean="0"/>
              <a:t>nL</a:t>
            </a:r>
            <a:r>
              <a:rPr lang="en-US" sz="4000" dirty="0" smtClean="0"/>
              <a:t> </a:t>
            </a:r>
            <a:r>
              <a:rPr lang="en-US" sz="4000" dirty="0" smtClean="0"/>
              <a:t>		1L                 </a:t>
            </a:r>
            <a:r>
              <a:rPr lang="en-US" sz="4000" dirty="0" smtClean="0"/>
              <a:t>				</a:t>
            </a:r>
            <a:r>
              <a:rPr lang="en-US" sz="4000" dirty="0" smtClean="0"/>
              <a:t> 1 </a:t>
            </a:r>
            <a:r>
              <a:rPr lang="en-US" sz="4000" dirty="0" smtClean="0"/>
              <a:t>x 10</a:t>
            </a:r>
            <a:r>
              <a:rPr lang="en-US" sz="4000" baseline="30000" dirty="0" smtClean="0"/>
              <a:t>9</a:t>
            </a:r>
            <a:r>
              <a:rPr lang="en-US" sz="4000" dirty="0" smtClean="0"/>
              <a:t> </a:t>
            </a:r>
            <a:r>
              <a:rPr lang="en-US" sz="4000" dirty="0" err="1" smtClean="0"/>
              <a:t>nL</a:t>
            </a:r>
            <a:endParaRPr lang="en-US" sz="40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14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				</a:t>
            </a:r>
            <a:endParaRPr lang="en-US" sz="40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	</a:t>
            </a:r>
            <a:r>
              <a:rPr lang="en-US" sz="4000" dirty="0" smtClean="0"/>
              <a:t>				     = </a:t>
            </a:r>
            <a:r>
              <a:rPr lang="en-US" sz="4000" dirty="0" smtClean="0"/>
              <a:t>1.5 x 10</a:t>
            </a:r>
            <a:r>
              <a:rPr lang="en-US" sz="4000" baseline="30000" dirty="0" smtClean="0"/>
              <a:t>-3</a:t>
            </a:r>
            <a:r>
              <a:rPr lang="en-US" sz="4000" dirty="0" smtClean="0"/>
              <a:t> L</a:t>
            </a:r>
            <a:endParaRPr lang="en-US" sz="4000" u="sng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40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352800" y="3048000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3048000"/>
            <a:ext cx="6629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1174</TotalTime>
  <Words>185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Metric Prefixes</vt:lpstr>
      <vt:lpstr>SI Units</vt:lpstr>
      <vt:lpstr>Metric Prefixes</vt:lpstr>
      <vt:lpstr>Metric Prefixes</vt:lpstr>
      <vt:lpstr>Metric Prefixes</vt:lpstr>
      <vt:lpstr>Dimensional Analysis or the Factor Label Method</vt:lpstr>
      <vt:lpstr>1 Step Problem</vt:lpstr>
      <vt:lpstr>1 Step Problem</vt:lpstr>
      <vt:lpstr>Practice</vt:lpstr>
      <vt:lpstr>Practice</vt:lpstr>
    </vt:vector>
  </TitlesOfParts>
  <Company>Wylie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Prefixes</dc:title>
  <dc:creator>Jedmison</dc:creator>
  <cp:lastModifiedBy>Jedmison</cp:lastModifiedBy>
  <cp:revision>113</cp:revision>
  <dcterms:created xsi:type="dcterms:W3CDTF">2010-08-26T17:29:42Z</dcterms:created>
  <dcterms:modified xsi:type="dcterms:W3CDTF">2010-08-27T13:04:15Z</dcterms:modified>
</cp:coreProperties>
</file>